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EA4EF-E6B3-45B7-9830-B3BAE5EA53B2}" type="datetimeFigureOut">
              <a:rPr lang="es-PE" smtClean="0"/>
              <a:pPr/>
              <a:t>13/03/2012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42F71-0A92-4BE4-A3BF-F6824374FD5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sisbib.unmsm.edu.pe/bvrevistas/biologia/v17n1/pdf/a05v17n1.pdf" TargetMode="External"/><Relationship Id="rId7" Type="http://schemas.openxmlformats.org/officeDocument/2006/relationships/hyperlink" Target="http://www.inkaterra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mailto:glamas@unmsm.edu.pe" TargetMode="External"/><Relationship Id="rId4" Type="http://schemas.openxmlformats.org/officeDocument/2006/relationships/hyperlink" Target="mailto:bmillans@unmsm.edu.pe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61402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4810" y="1314058"/>
            <a:ext cx="4508309" cy="3357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14282" y="1242620"/>
            <a:ext cx="38576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b="1" dirty="0" smtClean="0">
                <a:solidFill>
                  <a:schemeClr val="accent1">
                    <a:lumMod val="75000"/>
                  </a:schemeClr>
                </a:solidFill>
              </a:rPr>
              <a:t>MALACOLOGY DIVERSITY RESEARCH</a:t>
            </a:r>
          </a:p>
          <a:p>
            <a:pPr algn="ctr"/>
            <a:r>
              <a:rPr lang="es-PE" sz="1200" b="1" dirty="0" smtClean="0">
                <a:solidFill>
                  <a:schemeClr val="accent1">
                    <a:lumMod val="75000"/>
                  </a:schemeClr>
                </a:solidFill>
              </a:rPr>
              <a:t>NATURAL HISTORY MUSEUM OF THE UNIVERSIDAD NACIONAL MAYOR DE SAN MARCOS</a:t>
            </a:r>
          </a:p>
          <a:p>
            <a:pPr algn="ctr"/>
            <a:endParaRPr lang="es-PE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1100" dirty="0" smtClean="0"/>
              <a:t>Students from the Biology Sciences School from the Universidad Nacional Mayor de San Marcos, have been developing a pioneer research to determine Amazonian </a:t>
            </a:r>
            <a:r>
              <a:rPr lang="en-US" sz="1100" dirty="0" err="1" smtClean="0"/>
              <a:t>malacological</a:t>
            </a:r>
            <a:r>
              <a:rPr lang="en-US" sz="1100" dirty="0" smtClean="0"/>
              <a:t> diversity.  Mollusks are important indicators of the ecosystems health and are extremely unstudied species.</a:t>
            </a:r>
          </a:p>
          <a:p>
            <a:pPr algn="just"/>
            <a:endParaRPr lang="en-US" sz="1100" dirty="0" smtClean="0"/>
          </a:p>
          <a:p>
            <a:pPr algn="just"/>
            <a:r>
              <a:rPr lang="en-US" sz="1100" dirty="0" smtClean="0"/>
              <a:t>The research is guided by Ph.D. </a:t>
            </a:r>
            <a:r>
              <a:rPr lang="en-US" sz="1100" dirty="0" err="1" smtClean="0"/>
              <a:t>Rina</a:t>
            </a:r>
            <a:r>
              <a:rPr lang="en-US" sz="1100" dirty="0" smtClean="0"/>
              <a:t> Ramirez from </a:t>
            </a:r>
            <a:r>
              <a:rPr lang="en-US" sz="1100" dirty="0" err="1" smtClean="0"/>
              <a:t>Malacology</a:t>
            </a:r>
            <a:r>
              <a:rPr lang="en-US" sz="1100" dirty="0" smtClean="0"/>
              <a:t> department of the Natural History Museum, and a associated researcher of ITA.</a:t>
            </a:r>
          </a:p>
          <a:p>
            <a:pPr algn="just"/>
            <a:endParaRPr lang="en-US" sz="1100" dirty="0" smtClean="0"/>
          </a:p>
          <a:p>
            <a:pPr algn="just"/>
            <a:r>
              <a:rPr lang="en-US" sz="1100" dirty="0" smtClean="0"/>
              <a:t>The first research works began at 2008 with student Pedro Romero that conducted the research project “</a:t>
            </a:r>
            <a:r>
              <a:rPr lang="en-US" sz="1100" dirty="0" err="1" smtClean="0"/>
              <a:t>Pediose</a:t>
            </a:r>
            <a:r>
              <a:rPr lang="en-US" sz="1100" dirty="0" smtClean="0"/>
              <a:t> gland in land snails and its evolutionary implications, with emphasis on </a:t>
            </a:r>
            <a:r>
              <a:rPr lang="en-US" sz="1100" i="1" dirty="0" err="1" smtClean="0"/>
              <a:t>Megalobulimus</a:t>
            </a:r>
            <a:r>
              <a:rPr lang="en-US" sz="1100" dirty="0" smtClean="0"/>
              <a:t>” the results of this study were published at the Peruvian Biology Magazine. Vol. 17. N°1. April 2010.  </a:t>
            </a:r>
            <a:r>
              <a:rPr lang="es-PE" sz="1100" dirty="0" smtClean="0">
                <a:hlinkClick r:id="rId3"/>
              </a:rPr>
              <a:t>http://sisbib.unmsm.edu.pe/bvrevistas/biologia/v17n1/pdf/a05v17n1.pdf</a:t>
            </a:r>
            <a:endParaRPr lang="es-PE" sz="1100" dirty="0" smtClean="0"/>
          </a:p>
          <a:p>
            <a:pPr algn="just"/>
            <a:endParaRPr lang="es-PE" sz="1100" dirty="0"/>
          </a:p>
          <a:p>
            <a:pPr algn="just"/>
            <a:r>
              <a:rPr lang="en-US" sz="1100" dirty="0" smtClean="0"/>
              <a:t>On June 2011 a second research work began with students André </a:t>
            </a:r>
            <a:r>
              <a:rPr lang="en-US" sz="1100" dirty="0" err="1" smtClean="0"/>
              <a:t>Ampuero</a:t>
            </a:r>
            <a:r>
              <a:rPr lang="en-US" sz="1100" dirty="0" smtClean="0"/>
              <a:t>, Dominique Maldonado and Diego Paredes.  André and Dominique belong to the </a:t>
            </a:r>
            <a:r>
              <a:rPr lang="en-US" sz="1100" dirty="0" err="1" smtClean="0"/>
              <a:t>Malacology</a:t>
            </a:r>
            <a:r>
              <a:rPr lang="en-US" sz="1100" dirty="0" smtClean="0"/>
              <a:t> Department and Diego to the Botany Department of the Natural History Museum.  They have developed the research “Fresh water </a:t>
            </a:r>
            <a:r>
              <a:rPr lang="en-US" sz="1100" dirty="0" err="1" smtClean="0"/>
              <a:t>Malacological</a:t>
            </a:r>
            <a:r>
              <a:rPr lang="en-US" sz="1100" dirty="0" smtClean="0"/>
              <a:t> fauna at the low Madre de Dios river basin”.  This work has been presented at the XX Biological </a:t>
            </a:r>
            <a:r>
              <a:rPr lang="en-US" sz="1100" dirty="0" err="1" smtClean="0"/>
              <a:t>Sciencess</a:t>
            </a:r>
            <a:r>
              <a:rPr lang="en-US" sz="1100" dirty="0" smtClean="0"/>
              <a:t> Research Institute Antonio Raimondi (ICBAR) of the Universidad Nacional Mayor de San Marcos.</a:t>
            </a:r>
          </a:p>
          <a:p>
            <a:pPr algn="just"/>
            <a:endParaRPr lang="es-PE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143636" y="4957396"/>
            <a:ext cx="257176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PE" sz="1100" dirty="0" err="1" smtClean="0"/>
              <a:t>Reference</a:t>
            </a:r>
            <a:r>
              <a:rPr lang="es-PE" sz="1100" dirty="0" smtClean="0"/>
              <a:t>:</a:t>
            </a:r>
          </a:p>
          <a:p>
            <a:pPr algn="r"/>
            <a:r>
              <a:rPr lang="es-PE" sz="1100" dirty="0" err="1" smtClean="0"/>
              <a:t>Ph.D.</a:t>
            </a:r>
            <a:r>
              <a:rPr lang="es-PE" sz="1100" dirty="0" smtClean="0"/>
              <a:t>  Betty </a:t>
            </a:r>
            <a:r>
              <a:rPr lang="es-PE" sz="1100" dirty="0" err="1" smtClean="0"/>
              <a:t>Millan</a:t>
            </a:r>
            <a:r>
              <a:rPr lang="es-PE" sz="1100" dirty="0" smtClean="0"/>
              <a:t> Salazar</a:t>
            </a:r>
          </a:p>
          <a:p>
            <a:pPr algn="r"/>
            <a:r>
              <a:rPr lang="es-PE" sz="1100" dirty="0" smtClean="0"/>
              <a:t>Director</a:t>
            </a:r>
          </a:p>
          <a:p>
            <a:pPr algn="r"/>
            <a:r>
              <a:rPr lang="es-ES" sz="1100" dirty="0" smtClean="0"/>
              <a:t>Natural </a:t>
            </a:r>
            <a:r>
              <a:rPr lang="es-ES" sz="1100" dirty="0" err="1" smtClean="0"/>
              <a:t>History</a:t>
            </a:r>
            <a:r>
              <a:rPr lang="es-ES" sz="1100" dirty="0" smtClean="0"/>
              <a:t> </a:t>
            </a:r>
            <a:r>
              <a:rPr lang="es-ES" sz="1100" dirty="0" err="1" smtClean="0"/>
              <a:t>Museum</a:t>
            </a:r>
            <a:endParaRPr lang="es-ES" sz="1100" dirty="0" smtClean="0"/>
          </a:p>
          <a:p>
            <a:pPr algn="r"/>
            <a:r>
              <a:rPr lang="es-ES" sz="1100" dirty="0" smtClean="0">
                <a:hlinkClick r:id="rId4"/>
              </a:rPr>
              <a:t>bmillans@unmsm.edu.pe</a:t>
            </a:r>
            <a:endParaRPr lang="es-ES" sz="1100" dirty="0" smtClean="0"/>
          </a:p>
          <a:p>
            <a:pPr algn="r"/>
            <a:endParaRPr lang="es-ES" sz="1100" dirty="0" smtClean="0"/>
          </a:p>
          <a:p>
            <a:pPr algn="r"/>
            <a:r>
              <a:rPr lang="es-ES" sz="1100" dirty="0" err="1" smtClean="0"/>
              <a:t>Ph.D.</a:t>
            </a:r>
            <a:r>
              <a:rPr lang="es-ES" sz="1100" dirty="0" smtClean="0"/>
              <a:t> </a:t>
            </a:r>
            <a:r>
              <a:rPr lang="es-ES" sz="1100" dirty="0" err="1" smtClean="0"/>
              <a:t>Rina</a:t>
            </a:r>
            <a:r>
              <a:rPr lang="es-ES" sz="1100" dirty="0" smtClean="0"/>
              <a:t> Ramírez </a:t>
            </a:r>
            <a:r>
              <a:rPr lang="es-ES" sz="1100" dirty="0" err="1" smtClean="0"/>
              <a:t>Mesíias</a:t>
            </a:r>
            <a:endParaRPr lang="es-ES" sz="1100" dirty="0" smtClean="0"/>
          </a:p>
          <a:p>
            <a:pPr algn="r"/>
            <a:r>
              <a:rPr lang="es-ES" sz="1100" dirty="0" err="1" smtClean="0"/>
              <a:t>Chief</a:t>
            </a:r>
            <a:endParaRPr lang="es-ES" sz="1100" dirty="0" smtClean="0"/>
          </a:p>
          <a:p>
            <a:pPr algn="r"/>
            <a:r>
              <a:rPr lang="es-ES" sz="1100" dirty="0" err="1" smtClean="0"/>
              <a:t>Malacology</a:t>
            </a:r>
            <a:r>
              <a:rPr lang="es-ES" sz="1100" dirty="0" smtClean="0"/>
              <a:t> </a:t>
            </a:r>
            <a:r>
              <a:rPr lang="es-ES" sz="1100" dirty="0" err="1" smtClean="0"/>
              <a:t>Department</a:t>
            </a:r>
            <a:endParaRPr lang="es-ES" sz="1100" dirty="0" smtClean="0"/>
          </a:p>
          <a:p>
            <a:pPr algn="r"/>
            <a:r>
              <a:rPr lang="es-ES" sz="1100" dirty="0" smtClean="0">
                <a:hlinkClick r:id="rId5"/>
              </a:rPr>
              <a:t>rramirezm@unmsm.edu.pe</a:t>
            </a:r>
            <a:endParaRPr lang="es-ES" sz="1100" dirty="0" smtClean="0"/>
          </a:p>
        </p:txBody>
      </p:sp>
      <p:pic>
        <p:nvPicPr>
          <p:cNvPr id="12" name="Picture 2" descr="H:\D. melleum\Drepanotrema lucidum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4810" y="4885958"/>
            <a:ext cx="1862158" cy="184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0" y="221739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dirty="0">
                <a:solidFill>
                  <a:schemeClr val="tx2"/>
                </a:solidFill>
              </a:rPr>
              <a:t>SUPPORT TO </a:t>
            </a:r>
            <a:r>
              <a:rPr lang="en-US" sz="2400" dirty="0" smtClean="0">
                <a:solidFill>
                  <a:schemeClr val="tx2"/>
                </a:solidFill>
              </a:rPr>
              <a:t>EDUCATION</a:t>
            </a:r>
          </a:p>
          <a:p>
            <a:pPr lvl="0" algn="ctr"/>
            <a:r>
              <a:rPr lang="en-US" sz="2400" dirty="0" smtClean="0">
                <a:solidFill>
                  <a:schemeClr val="tx2"/>
                </a:solidFill>
              </a:rPr>
              <a:t>AND </a:t>
            </a:r>
            <a:r>
              <a:rPr lang="en-US" sz="2400" dirty="0">
                <a:solidFill>
                  <a:schemeClr val="tx2"/>
                </a:solidFill>
              </a:rPr>
              <a:t>RESEARCH</a:t>
            </a:r>
            <a:endParaRPr lang="es-PE" sz="2400" dirty="0">
              <a:solidFill>
                <a:schemeClr val="tx2"/>
              </a:solidFill>
            </a:endParaRPr>
          </a:p>
        </p:txBody>
      </p:sp>
      <p:pic>
        <p:nvPicPr>
          <p:cNvPr id="9" name="8 Imagen" descr="Inkaterra-authentic-1975">
            <a:hlinkClick r:id="rId7"/>
          </p:cNvPr>
          <p:cNvPicPr/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51520" y="504478"/>
            <a:ext cx="167132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logo-ITA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68344" y="404664"/>
            <a:ext cx="12573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247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inkaterra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echamochumbi</cp:lastModifiedBy>
  <cp:revision>6</cp:revision>
  <dcterms:created xsi:type="dcterms:W3CDTF">2012-02-18T00:36:12Z</dcterms:created>
  <dcterms:modified xsi:type="dcterms:W3CDTF">2012-03-13T13:25:28Z</dcterms:modified>
</cp:coreProperties>
</file>