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5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8EA4EF-E6B3-45B7-9830-B3BAE5EA53B2}" type="datetimeFigureOut">
              <a:rPr lang="es-PE" smtClean="0"/>
              <a:pPr/>
              <a:t>13/03/2012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E042F71-0A92-4BE4-A3BF-F6824374FD50}" type="slidenum">
              <a:rPr lang="es-PE" smtClean="0"/>
              <a:pPr/>
              <a:t>‹Nº›</a:t>
            </a:fld>
            <a:endParaRPr lang="es-P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8EA4EF-E6B3-45B7-9830-B3BAE5EA53B2}" type="datetimeFigureOut">
              <a:rPr lang="es-PE" smtClean="0"/>
              <a:pPr/>
              <a:t>13/03/2012</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042F71-0A92-4BE4-A3BF-F6824374FD50}" type="slidenum">
              <a:rPr lang="es-PE" smtClean="0"/>
              <a:pPr/>
              <a:t>‹Nº›</a:t>
            </a:fld>
            <a:endParaRPr lang="es-P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mailto:glamas@unmsm.edu.pe" TargetMode="External"/><Relationship Id="rId7" Type="http://schemas.openxmlformats.org/officeDocument/2006/relationships/image" Target="../media/image2.jpeg"/><Relationship Id="rId2" Type="http://schemas.openxmlformats.org/officeDocument/2006/relationships/hyperlink" Target="mailto:bmillans@unmsm.edu.pe" TargetMode="External"/><Relationship Id="rId1" Type="http://schemas.openxmlformats.org/officeDocument/2006/relationships/slideLayout" Target="../slideLayouts/slideLayout7.xml"/><Relationship Id="rId6" Type="http://schemas.openxmlformats.org/officeDocument/2006/relationships/hyperlink" Target="http://www.inkaterra.com/" TargetMode="External"/><Relationship Id="rId5" Type="http://schemas.openxmlformats.org/officeDocument/2006/relationships/image" Target="../media/image1.png"/><Relationship Id="rId4" Type="http://schemas.openxmlformats.org/officeDocument/2006/relationships/hyperlink" Target="http://museohn.unmsm.edu.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57158" y="1288212"/>
            <a:ext cx="8429684" cy="1492716"/>
          </a:xfrm>
          <a:prstGeom prst="rect">
            <a:avLst/>
          </a:prstGeom>
          <a:noFill/>
        </p:spPr>
        <p:txBody>
          <a:bodyPr wrap="square" rtlCol="0">
            <a:spAutoFit/>
          </a:bodyPr>
          <a:lstStyle/>
          <a:p>
            <a:pPr algn="ctr"/>
            <a:r>
              <a:rPr lang="en-US" sz="1400" b="1" dirty="0" smtClean="0">
                <a:solidFill>
                  <a:schemeClr val="accent1">
                    <a:lumMod val="75000"/>
                  </a:schemeClr>
                </a:solidFill>
              </a:rPr>
              <a:t>ITA SCHOLARSHIP 2011 - 2012</a:t>
            </a:r>
            <a:endParaRPr lang="en-US" sz="1400" dirty="0" smtClean="0">
              <a:solidFill>
                <a:schemeClr val="accent1">
                  <a:lumMod val="75000"/>
                </a:schemeClr>
              </a:solidFill>
            </a:endParaRPr>
          </a:p>
          <a:p>
            <a:pPr algn="just"/>
            <a:r>
              <a:rPr lang="en-US" sz="1100" dirty="0"/>
              <a:t> </a:t>
            </a:r>
            <a:endParaRPr lang="en-US" sz="1100" dirty="0" smtClean="0"/>
          </a:p>
          <a:p>
            <a:pPr algn="just"/>
            <a:r>
              <a:rPr lang="en-US" sz="1100" dirty="0" smtClean="0"/>
              <a:t>Through many years ITA has supported research projects at our Biological Station at Tambopata.  This studies are done by life sciences students of local universities, whose research is usually is mainly focused in biological inventories and ecology studies, information must needed for conservation and biodiversity management purposes, and also as most needed information for ecotourism materials.  On 2011, ITA decided to formalize its support to young researchers through a scholarship, the ITA Scholarship.  The beneficiary of the Scholarship for the 2011 – 2012 period is biology student Brenda Medina who will perform a study on ants diversity.  The scholarship covers the costs of field equipment, plane tickets Puerto Maldonado – Lima, food, lodging and transport within Madre de Dios equivalent to USD$1750.00.</a:t>
            </a:r>
          </a:p>
        </p:txBody>
      </p:sp>
      <p:sp>
        <p:nvSpPr>
          <p:cNvPr id="7" name="6 CuadroTexto"/>
          <p:cNvSpPr txBox="1"/>
          <p:nvPr/>
        </p:nvSpPr>
        <p:spPr>
          <a:xfrm>
            <a:off x="428596" y="2852931"/>
            <a:ext cx="4071966" cy="3816429"/>
          </a:xfrm>
          <a:prstGeom prst="rect">
            <a:avLst/>
          </a:prstGeom>
          <a:noFill/>
        </p:spPr>
        <p:txBody>
          <a:bodyPr wrap="square" rtlCol="0">
            <a:spAutoFit/>
          </a:bodyPr>
          <a:lstStyle/>
          <a:p>
            <a:r>
              <a:rPr lang="es-PE" sz="1100" b="1" dirty="0" smtClean="0">
                <a:solidFill>
                  <a:srgbClr val="0070C0"/>
                </a:solidFill>
              </a:rPr>
              <a:t> WINNER OF THE ITA SCHOLARSHIP 2011 – 2012</a:t>
            </a:r>
          </a:p>
          <a:p>
            <a:endParaRPr lang="es-PE" sz="1100" b="1" dirty="0"/>
          </a:p>
          <a:p>
            <a:r>
              <a:rPr lang="es-PE" sz="1200" b="1" dirty="0" smtClean="0"/>
              <a:t>Brenda Medina Jiménez</a:t>
            </a:r>
          </a:p>
          <a:p>
            <a:r>
              <a:rPr lang="es-ES" sz="1050" dirty="0" err="1" smtClean="0"/>
              <a:t>Researcher</a:t>
            </a:r>
            <a:r>
              <a:rPr lang="es-ES" sz="1050" dirty="0" smtClean="0"/>
              <a:t> of </a:t>
            </a:r>
            <a:r>
              <a:rPr lang="es-ES" sz="1050" dirty="0" err="1" smtClean="0"/>
              <a:t>the</a:t>
            </a:r>
            <a:r>
              <a:rPr lang="es-ES" sz="1050" dirty="0" smtClean="0"/>
              <a:t> </a:t>
            </a:r>
            <a:r>
              <a:rPr lang="es-ES" sz="1050" dirty="0" err="1" smtClean="0"/>
              <a:t>Enthomology</a:t>
            </a:r>
            <a:r>
              <a:rPr lang="es-ES" sz="1050" dirty="0" smtClean="0"/>
              <a:t> </a:t>
            </a:r>
            <a:r>
              <a:rPr lang="es-ES" sz="1050" dirty="0" err="1" smtClean="0"/>
              <a:t>Department</a:t>
            </a:r>
            <a:r>
              <a:rPr lang="es-ES" sz="1050" dirty="0" smtClean="0"/>
              <a:t> of </a:t>
            </a:r>
            <a:r>
              <a:rPr lang="es-ES" sz="1050" dirty="0" err="1" smtClean="0"/>
              <a:t>the</a:t>
            </a:r>
            <a:r>
              <a:rPr lang="es-ES" sz="1050" dirty="0" smtClean="0"/>
              <a:t> Natural </a:t>
            </a:r>
            <a:r>
              <a:rPr lang="es-ES" sz="1050" dirty="0" err="1" smtClean="0"/>
              <a:t>History</a:t>
            </a:r>
            <a:r>
              <a:rPr lang="es-ES" sz="1050" dirty="0" smtClean="0"/>
              <a:t> </a:t>
            </a:r>
            <a:r>
              <a:rPr lang="es-ES" sz="1050" dirty="0" err="1" smtClean="0"/>
              <a:t>Museum</a:t>
            </a:r>
            <a:r>
              <a:rPr lang="es-ES" sz="1050" dirty="0" smtClean="0"/>
              <a:t> of </a:t>
            </a:r>
            <a:r>
              <a:rPr lang="es-ES" sz="1050" dirty="0" err="1" smtClean="0"/>
              <a:t>the</a:t>
            </a:r>
            <a:r>
              <a:rPr lang="es-ES" sz="1050" dirty="0" smtClean="0"/>
              <a:t> Universidad </a:t>
            </a:r>
            <a:r>
              <a:rPr lang="es-ES" sz="1050" dirty="0"/>
              <a:t>Nacional Mayor de San Marcos </a:t>
            </a:r>
            <a:endParaRPr lang="es-PE" sz="1100" dirty="0" smtClean="0"/>
          </a:p>
          <a:p>
            <a:endParaRPr lang="es-PE" sz="1100" dirty="0" smtClean="0"/>
          </a:p>
          <a:p>
            <a:r>
              <a:rPr lang="es-PE" sz="1100" b="1" dirty="0" err="1" smtClean="0"/>
              <a:t>Thesis</a:t>
            </a:r>
            <a:r>
              <a:rPr lang="es-PE" sz="1100" b="1" dirty="0" smtClean="0"/>
              <a:t> </a:t>
            </a:r>
            <a:r>
              <a:rPr lang="es-PE" sz="1100" b="1" dirty="0" err="1" smtClean="0"/>
              <a:t>theme</a:t>
            </a:r>
            <a:r>
              <a:rPr lang="es-PE" sz="1100" b="1" dirty="0" smtClean="0"/>
              <a:t>:</a:t>
            </a:r>
          </a:p>
          <a:p>
            <a:r>
              <a:rPr lang="es-PE" sz="1100" dirty="0" err="1" smtClean="0"/>
              <a:t>Diversity</a:t>
            </a:r>
            <a:r>
              <a:rPr lang="es-PE" sz="1100" dirty="0" smtClean="0"/>
              <a:t> of </a:t>
            </a:r>
            <a:r>
              <a:rPr lang="es-PE" sz="1100" dirty="0" err="1" smtClean="0"/>
              <a:t>soil</a:t>
            </a:r>
            <a:r>
              <a:rPr lang="es-PE" sz="1100" dirty="0" smtClean="0"/>
              <a:t> </a:t>
            </a:r>
            <a:r>
              <a:rPr lang="es-PE" sz="1100" dirty="0" err="1" smtClean="0"/>
              <a:t>ants</a:t>
            </a:r>
            <a:r>
              <a:rPr lang="es-PE" sz="1100" dirty="0" smtClean="0"/>
              <a:t> (</a:t>
            </a:r>
            <a:r>
              <a:rPr lang="es-PE" sz="1100" dirty="0" err="1" smtClean="0"/>
              <a:t>Hymenoptera:Formicidae</a:t>
            </a:r>
            <a:r>
              <a:rPr lang="es-PE" sz="1100" dirty="0" smtClean="0"/>
              <a:t>) at </a:t>
            </a:r>
            <a:r>
              <a:rPr lang="es-PE" sz="1100" dirty="0" err="1" smtClean="0"/>
              <a:t>Inka</a:t>
            </a:r>
            <a:r>
              <a:rPr lang="es-PE" sz="1100" dirty="0" smtClean="0"/>
              <a:t> Terra Asociación </a:t>
            </a:r>
            <a:r>
              <a:rPr lang="es-PE" sz="1100" dirty="0" err="1" smtClean="0"/>
              <a:t>Station</a:t>
            </a:r>
            <a:r>
              <a:rPr lang="es-PE" sz="1100" dirty="0" smtClean="0"/>
              <a:t> (ITA) – Reserva Amazónica, Tambopata, Peru</a:t>
            </a:r>
          </a:p>
          <a:p>
            <a:endParaRPr lang="es-PE" sz="1100" dirty="0"/>
          </a:p>
          <a:p>
            <a:r>
              <a:rPr lang="es-PE" sz="1100" dirty="0" err="1" smtClean="0"/>
              <a:t>Reference</a:t>
            </a:r>
            <a:r>
              <a:rPr lang="es-PE" sz="1100" dirty="0" smtClean="0"/>
              <a:t>:</a:t>
            </a:r>
          </a:p>
          <a:p>
            <a:r>
              <a:rPr lang="es-PE" sz="1100" dirty="0" err="1" smtClean="0"/>
              <a:t>Ph.D.</a:t>
            </a:r>
            <a:r>
              <a:rPr lang="es-PE" sz="1100" dirty="0" smtClean="0"/>
              <a:t>  Betty </a:t>
            </a:r>
            <a:r>
              <a:rPr lang="es-PE" sz="1100" dirty="0" err="1" smtClean="0"/>
              <a:t>Millan</a:t>
            </a:r>
            <a:r>
              <a:rPr lang="es-PE" sz="1100" dirty="0" smtClean="0"/>
              <a:t> Salazar</a:t>
            </a:r>
          </a:p>
          <a:p>
            <a:r>
              <a:rPr lang="es-PE" sz="1100" dirty="0" smtClean="0"/>
              <a:t>Director</a:t>
            </a:r>
          </a:p>
          <a:p>
            <a:r>
              <a:rPr lang="es-ES" sz="1100" dirty="0" smtClean="0"/>
              <a:t>Natural </a:t>
            </a:r>
            <a:r>
              <a:rPr lang="es-ES" sz="1100" dirty="0" err="1" smtClean="0"/>
              <a:t>History</a:t>
            </a:r>
            <a:r>
              <a:rPr lang="es-ES" sz="1100" dirty="0" smtClean="0"/>
              <a:t> </a:t>
            </a:r>
            <a:r>
              <a:rPr lang="es-ES" sz="1100" dirty="0" err="1" smtClean="0"/>
              <a:t>Museum</a:t>
            </a:r>
            <a:endParaRPr lang="es-ES" sz="1100" dirty="0" smtClean="0"/>
          </a:p>
          <a:p>
            <a:r>
              <a:rPr lang="es-ES" sz="1100" dirty="0" smtClean="0">
                <a:hlinkClick r:id="rId2"/>
              </a:rPr>
              <a:t>bmillans@unmsm.edu.pe</a:t>
            </a:r>
            <a:endParaRPr lang="es-ES" sz="1100" dirty="0" smtClean="0"/>
          </a:p>
          <a:p>
            <a:endParaRPr lang="es-ES" sz="1100" dirty="0"/>
          </a:p>
          <a:p>
            <a:r>
              <a:rPr lang="es-ES" sz="1100" dirty="0" err="1" smtClean="0"/>
              <a:t>Ph.D.</a:t>
            </a:r>
            <a:r>
              <a:rPr lang="es-ES" sz="1100" dirty="0" smtClean="0"/>
              <a:t> Gerardo Lamas </a:t>
            </a:r>
            <a:r>
              <a:rPr lang="es-ES" sz="1100" dirty="0" err="1" smtClean="0"/>
              <a:t>Müller</a:t>
            </a:r>
            <a:endParaRPr lang="es-ES" sz="1100" dirty="0" smtClean="0"/>
          </a:p>
          <a:p>
            <a:r>
              <a:rPr lang="es-ES" sz="1100" dirty="0" err="1" smtClean="0"/>
              <a:t>Chief</a:t>
            </a:r>
            <a:endParaRPr lang="es-ES" sz="1100" dirty="0" smtClean="0"/>
          </a:p>
          <a:p>
            <a:r>
              <a:rPr lang="es-ES" sz="1100" dirty="0" err="1" smtClean="0"/>
              <a:t>Enthomology</a:t>
            </a:r>
            <a:r>
              <a:rPr lang="es-ES" sz="1100" dirty="0" smtClean="0"/>
              <a:t> </a:t>
            </a:r>
            <a:r>
              <a:rPr lang="es-ES" sz="1100" dirty="0" err="1" smtClean="0"/>
              <a:t>Department</a:t>
            </a:r>
            <a:endParaRPr lang="es-ES" sz="1100" dirty="0" smtClean="0"/>
          </a:p>
          <a:p>
            <a:r>
              <a:rPr lang="es-ES" sz="1100" dirty="0" smtClean="0">
                <a:hlinkClick r:id="rId3"/>
              </a:rPr>
              <a:t>glamas@unmsm.edu.pe</a:t>
            </a:r>
            <a:endParaRPr lang="es-ES" sz="1100" dirty="0" smtClean="0"/>
          </a:p>
          <a:p>
            <a:endParaRPr lang="es-PE" sz="1100" dirty="0"/>
          </a:p>
          <a:p>
            <a:r>
              <a:rPr lang="es-PE" sz="1100" dirty="0" smtClean="0">
                <a:hlinkClick r:id="rId4"/>
              </a:rPr>
              <a:t>http://museohn.unmsm.edu.pe/</a:t>
            </a:r>
            <a:endParaRPr lang="es-PE" sz="1100" dirty="0" smtClean="0"/>
          </a:p>
        </p:txBody>
      </p:sp>
      <p:sp>
        <p:nvSpPr>
          <p:cNvPr id="8" name="7 Rectángulo"/>
          <p:cNvSpPr/>
          <p:nvPr/>
        </p:nvSpPr>
        <p:spPr>
          <a:xfrm>
            <a:off x="0" y="221739"/>
            <a:ext cx="9144000" cy="830997"/>
          </a:xfrm>
          <a:prstGeom prst="rect">
            <a:avLst/>
          </a:prstGeom>
        </p:spPr>
        <p:txBody>
          <a:bodyPr wrap="square">
            <a:spAutoFit/>
          </a:bodyPr>
          <a:lstStyle/>
          <a:p>
            <a:pPr lvl="0" algn="ctr"/>
            <a:r>
              <a:rPr lang="en-US" sz="2400" dirty="0">
                <a:solidFill>
                  <a:schemeClr val="tx2"/>
                </a:solidFill>
              </a:rPr>
              <a:t>SUPPORT TO </a:t>
            </a:r>
            <a:r>
              <a:rPr lang="en-US" sz="2400" dirty="0" smtClean="0">
                <a:solidFill>
                  <a:schemeClr val="tx2"/>
                </a:solidFill>
              </a:rPr>
              <a:t>EDUCATION</a:t>
            </a:r>
          </a:p>
          <a:p>
            <a:pPr lvl="0" algn="ctr"/>
            <a:r>
              <a:rPr lang="en-US" sz="2400" dirty="0" smtClean="0">
                <a:solidFill>
                  <a:schemeClr val="tx2"/>
                </a:solidFill>
              </a:rPr>
              <a:t>AND </a:t>
            </a:r>
            <a:r>
              <a:rPr lang="en-US" sz="2400" dirty="0">
                <a:solidFill>
                  <a:schemeClr val="tx2"/>
                </a:solidFill>
              </a:rPr>
              <a:t>RESEARCH</a:t>
            </a:r>
            <a:endParaRPr lang="es-PE" sz="2400" dirty="0">
              <a:solidFill>
                <a:schemeClr val="tx2"/>
              </a:solidFill>
            </a:endParaRPr>
          </a:p>
        </p:txBody>
      </p:sp>
      <p:pic>
        <p:nvPicPr>
          <p:cNvPr id="14338" name="Picture 2"/>
          <p:cNvPicPr>
            <a:picLocks noChangeAspect="1" noChangeArrowheads="1"/>
          </p:cNvPicPr>
          <p:nvPr/>
        </p:nvPicPr>
        <p:blipFill>
          <a:blip r:embed="rId5" cstate="print"/>
          <a:srcRect l="29166" t="45833" r="31250"/>
          <a:stretch>
            <a:fillRect/>
          </a:stretch>
        </p:blipFill>
        <p:spPr bwMode="auto">
          <a:xfrm>
            <a:off x="5072066" y="2924369"/>
            <a:ext cx="3571900" cy="3665872"/>
          </a:xfrm>
          <a:prstGeom prst="rect">
            <a:avLst/>
          </a:prstGeom>
          <a:noFill/>
          <a:ln w="9525">
            <a:noFill/>
            <a:miter lim="800000"/>
            <a:headEnd/>
            <a:tailEnd/>
          </a:ln>
          <a:effectLst/>
        </p:spPr>
      </p:pic>
      <p:pic>
        <p:nvPicPr>
          <p:cNvPr id="10" name="9 Imagen" descr="Inkaterra-authentic-1975">
            <a:hlinkClick r:id="rId6"/>
          </p:cNvPr>
          <p:cNvPicPr/>
          <p:nvPr/>
        </p:nvPicPr>
        <p:blipFill>
          <a:blip r:embed="rId7" cstate="email"/>
          <a:srcRect/>
          <a:stretch>
            <a:fillRect/>
          </a:stretch>
        </p:blipFill>
        <p:spPr bwMode="auto">
          <a:xfrm>
            <a:off x="251520" y="504478"/>
            <a:ext cx="1671320" cy="476250"/>
          </a:xfrm>
          <a:prstGeom prst="rect">
            <a:avLst/>
          </a:prstGeom>
          <a:noFill/>
          <a:ln w="9525">
            <a:noFill/>
            <a:miter lim="800000"/>
            <a:headEnd/>
            <a:tailEnd/>
          </a:ln>
        </p:spPr>
      </p:pic>
      <p:pic>
        <p:nvPicPr>
          <p:cNvPr id="11" name="10 Imagen" descr="logo-ITA"/>
          <p:cNvPicPr/>
          <p:nvPr/>
        </p:nvPicPr>
        <p:blipFill>
          <a:blip r:embed="rId8" cstate="print"/>
          <a:srcRect/>
          <a:stretch>
            <a:fillRect/>
          </a:stretch>
        </p:blipFill>
        <p:spPr bwMode="auto">
          <a:xfrm>
            <a:off x="7668344" y="404664"/>
            <a:ext cx="125730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90</Words>
  <Application>Microsoft Office PowerPoint</Application>
  <PresentationFormat>Presentación en pantalla (4:3)</PresentationFormat>
  <Paragraphs>25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Company>inkaterra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patricia</dc:creator>
  <cp:lastModifiedBy>echamochumbi</cp:lastModifiedBy>
  <cp:revision>7</cp:revision>
  <dcterms:created xsi:type="dcterms:W3CDTF">2012-02-18T00:36:12Z</dcterms:created>
  <dcterms:modified xsi:type="dcterms:W3CDTF">2012-03-13T13:24:35Z</dcterms:modified>
</cp:coreProperties>
</file>